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Robot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Roboto-regular.fntdata"/><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Roboto-italic.fntdata"/><Relationship Id="rId21" Type="http://schemas.openxmlformats.org/officeDocument/2006/relationships/slide" Target="slides/slide16.xml"/><Relationship Id="rId43" Type="http://schemas.openxmlformats.org/officeDocument/2006/relationships/font" Target="fonts/Roboto-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3f3bc494df_0_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f3bc494d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3f3bc494df_0_8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f3bc494df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3f3bc494df_0_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f3bc494d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3f3bc494df_0_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f3bc494d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430595f36e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430595f3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3f3bc494df_0_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f3bc494d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3f3bc494df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f3bc494d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3f3bc494df_0_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f3bc494d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3f3bc494df_0_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f3bc494d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430595f36e_1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430595f36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3f3bc494df_0_8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f3bc494df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3f3bc494df_0_7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f3bc494df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3f3bc494df_0_9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f3bc494df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3f3bc494df_0_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f3bc494df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3f3bc494df_0_10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f3bc494df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3f3bc494df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f3bc494df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3f3bc494df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f3bc494df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3f3bc494df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f3bc494df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3f3bc494df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f3bc494df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3f3bc494df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f3bc494df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3f3bc494df_0_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f3bc494d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3f3bc494df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f3bc494df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3f3bc494df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f3bc494df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3f3bc494df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f3bc494df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3f3bc494df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f3bc494df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3f3bc494df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f3bc494df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3f3bc494df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f3bc494df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3f3bc494d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f3bc494d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3f3bc494d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f3bc494d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3f3bc494df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f3bc494d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3f3bc494df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f3bc494d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3f3bc494df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f3bc494d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3f3bc494df_0_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f3bc494df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www.youtube.com/watch?v=V1eYniJ0Rnk" TargetMode="External"/><Relationship Id="rId4" Type="http://schemas.openxmlformats.org/officeDocument/2006/relationships/image" Target="../media/image1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www.youtube.com/watch?v=bd1mEm2Fy08" TargetMode="External"/><Relationship Id="rId4" Type="http://schemas.openxmlformats.org/officeDocument/2006/relationships/image" Target="../media/image1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www.youtube.com/watch?v=MVBe6_o4cMI" TargetMode="External"/><Relationship Id="rId4" Type="http://schemas.openxmlformats.org/officeDocument/2006/relationships/image" Target="../media/image2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www.youtube.com/watch?v=JvzkFJW6LIU" TargetMode="External"/><Relationship Id="rId4" Type="http://schemas.openxmlformats.org/officeDocument/2006/relationships/image" Target="../media/image2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www.youtube.com/watch?v=PCBTZh41Ris" TargetMode="External"/><Relationship Id="rId4" Type="http://schemas.openxmlformats.org/officeDocument/2006/relationships/image" Target="../media/image20.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www.youtube.com/watch?v=ejC67PsvVS4" TargetMode="External"/><Relationship Id="rId4" Type="http://schemas.openxmlformats.org/officeDocument/2006/relationships/image" Target="../media/image2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AI Applications</a:t>
            </a:r>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Modern applications of Artificial Intelligence </a:t>
            </a:r>
            <a:endParaRPr sz="2400"/>
          </a:p>
        </p:txBody>
      </p:sp>
      <p:sp>
        <p:nvSpPr>
          <p:cNvPr id="69" name="Google Shape;69;p13"/>
          <p:cNvSpPr txBox="1"/>
          <p:nvPr/>
        </p:nvSpPr>
        <p:spPr>
          <a:xfrm>
            <a:off x="3355950" y="4564700"/>
            <a:ext cx="2432100" cy="49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Hamidreza Hosseinkhani</a:t>
            </a:r>
            <a:endParaRPr>
              <a:solidFill>
                <a:srgbClr val="FFFFFF"/>
              </a:solidFill>
            </a:endParaRPr>
          </a:p>
          <a:p>
            <a:pPr indent="0" lvl="0" marL="0" rtl="0" algn="ctr">
              <a:spcBef>
                <a:spcPts val="0"/>
              </a:spcBef>
              <a:spcAft>
                <a:spcPts val="0"/>
              </a:spcAft>
              <a:buNone/>
            </a:pPr>
            <a:r>
              <a:rPr lang="en" sz="1300">
                <a:solidFill>
                  <a:srgbClr val="FFFFFF"/>
                </a:solidFill>
              </a:rPr>
              <a:t>School of AI - 2018</a:t>
            </a:r>
            <a:endParaRPr sz="13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Front-end Development</a:t>
            </a:r>
            <a:endParaRPr/>
          </a:p>
        </p:txBody>
      </p:sp>
      <p:pic>
        <p:nvPicPr>
          <p:cNvPr id="123" name="Google Shape;123;p22"/>
          <p:cNvPicPr preferRelativeResize="0"/>
          <p:nvPr/>
        </p:nvPicPr>
        <p:blipFill>
          <a:blip r:embed="rId3">
            <a:alphaModFix/>
          </a:blip>
          <a:stretch>
            <a:fillRect/>
          </a:stretch>
        </p:blipFill>
        <p:spPr>
          <a:xfrm>
            <a:off x="670500" y="1772375"/>
            <a:ext cx="7802976" cy="3371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Self-driving Cars</a:t>
            </a:r>
            <a:endParaRPr/>
          </a:p>
        </p:txBody>
      </p:sp>
      <p:pic>
        <p:nvPicPr>
          <p:cNvPr id="129" name="Google Shape;129;p23"/>
          <p:cNvPicPr preferRelativeResize="0"/>
          <p:nvPr/>
        </p:nvPicPr>
        <p:blipFill>
          <a:blip r:embed="rId3">
            <a:alphaModFix/>
          </a:blip>
          <a:stretch>
            <a:fillRect/>
          </a:stretch>
        </p:blipFill>
        <p:spPr>
          <a:xfrm>
            <a:off x="1872850" y="1777550"/>
            <a:ext cx="5420200" cy="3365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Generate New Game Levels</a:t>
            </a:r>
            <a:endParaRPr/>
          </a:p>
        </p:txBody>
      </p:sp>
      <p:pic>
        <p:nvPicPr>
          <p:cNvPr id="135" name="Google Shape;135;p24"/>
          <p:cNvPicPr preferRelativeResize="0"/>
          <p:nvPr/>
        </p:nvPicPr>
        <p:blipFill>
          <a:blip r:embed="rId3">
            <a:alphaModFix/>
          </a:blip>
          <a:stretch>
            <a:fillRect/>
          </a:stretch>
        </p:blipFill>
        <p:spPr>
          <a:xfrm>
            <a:off x="2395850" y="1745550"/>
            <a:ext cx="4352301" cy="3397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RF-Pose</a:t>
            </a:r>
            <a:endParaRPr sz="3000"/>
          </a:p>
        </p:txBody>
      </p:sp>
      <p:pic>
        <p:nvPicPr>
          <p:cNvPr id="141" name="Google Shape;141;p25"/>
          <p:cNvPicPr preferRelativeResize="0"/>
          <p:nvPr/>
        </p:nvPicPr>
        <p:blipFill>
          <a:blip r:embed="rId3">
            <a:alphaModFix/>
          </a:blip>
          <a:stretch>
            <a:fillRect/>
          </a:stretch>
        </p:blipFill>
        <p:spPr>
          <a:xfrm>
            <a:off x="1210675" y="1755300"/>
            <a:ext cx="6744574" cy="3388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Recognize faces in the dark and through walls</a:t>
            </a:r>
            <a:endParaRPr sz="3000"/>
          </a:p>
        </p:txBody>
      </p:sp>
      <p:pic>
        <p:nvPicPr>
          <p:cNvPr id="147" name="Google Shape;147;p26"/>
          <p:cNvPicPr preferRelativeResize="0"/>
          <p:nvPr/>
        </p:nvPicPr>
        <p:blipFill>
          <a:blip r:embed="rId3">
            <a:alphaModFix/>
          </a:blip>
          <a:stretch>
            <a:fillRect/>
          </a:stretch>
        </p:blipFill>
        <p:spPr>
          <a:xfrm>
            <a:off x="1363725" y="1745675"/>
            <a:ext cx="6416550" cy="3361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Deep Painterly Harmonization</a:t>
            </a:r>
            <a:endParaRPr/>
          </a:p>
        </p:txBody>
      </p:sp>
      <p:pic>
        <p:nvPicPr>
          <p:cNvPr id="153" name="Google Shape;153;p27"/>
          <p:cNvPicPr preferRelativeResize="0"/>
          <p:nvPr/>
        </p:nvPicPr>
        <p:blipFill>
          <a:blip r:embed="rId3">
            <a:alphaModFix/>
          </a:blip>
          <a:stretch>
            <a:fillRect/>
          </a:stretch>
        </p:blipFill>
        <p:spPr>
          <a:xfrm>
            <a:off x="1175375" y="1772500"/>
            <a:ext cx="6793251" cy="3371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Style Transfer</a:t>
            </a:r>
            <a:endParaRPr/>
          </a:p>
        </p:txBody>
      </p:sp>
      <p:pic>
        <p:nvPicPr>
          <p:cNvPr id="159" name="Google Shape;159;p28"/>
          <p:cNvPicPr preferRelativeResize="0"/>
          <p:nvPr/>
        </p:nvPicPr>
        <p:blipFill>
          <a:blip r:embed="rId3">
            <a:alphaModFix/>
          </a:blip>
          <a:stretch>
            <a:fillRect/>
          </a:stretch>
        </p:blipFill>
        <p:spPr>
          <a:xfrm>
            <a:off x="0" y="1957075"/>
            <a:ext cx="9144001" cy="318643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Style Transfer</a:t>
            </a:r>
            <a:endParaRPr/>
          </a:p>
        </p:txBody>
      </p:sp>
      <p:pic>
        <p:nvPicPr>
          <p:cNvPr id="165" name="Google Shape;165;p29"/>
          <p:cNvPicPr preferRelativeResize="0"/>
          <p:nvPr/>
        </p:nvPicPr>
        <p:blipFill>
          <a:blip r:embed="rId3">
            <a:alphaModFix/>
          </a:blip>
          <a:stretch>
            <a:fillRect/>
          </a:stretch>
        </p:blipFill>
        <p:spPr>
          <a:xfrm>
            <a:off x="2342250" y="1750325"/>
            <a:ext cx="4459500" cy="33475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3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Deep Style</a:t>
            </a:r>
            <a:endParaRPr/>
          </a:p>
        </p:txBody>
      </p:sp>
      <p:pic>
        <p:nvPicPr>
          <p:cNvPr id="171" name="Google Shape;171;p30"/>
          <p:cNvPicPr preferRelativeResize="0"/>
          <p:nvPr/>
        </p:nvPicPr>
        <p:blipFill>
          <a:blip r:embed="rId3">
            <a:alphaModFix/>
          </a:blip>
          <a:stretch>
            <a:fillRect/>
          </a:stretch>
        </p:blipFill>
        <p:spPr>
          <a:xfrm>
            <a:off x="931375" y="1757375"/>
            <a:ext cx="7281250" cy="3386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3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Personalized Fashion Design</a:t>
            </a:r>
            <a:endParaRPr/>
          </a:p>
        </p:txBody>
      </p:sp>
      <p:pic>
        <p:nvPicPr>
          <p:cNvPr id="177" name="Google Shape;177;p31"/>
          <p:cNvPicPr preferRelativeResize="0"/>
          <p:nvPr/>
        </p:nvPicPr>
        <p:blipFill>
          <a:blip r:embed="rId3">
            <a:alphaModFix/>
          </a:blip>
          <a:stretch>
            <a:fillRect/>
          </a:stretch>
        </p:blipFill>
        <p:spPr>
          <a:xfrm>
            <a:off x="1577825" y="1775050"/>
            <a:ext cx="5988351" cy="33684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Artificial Neuron</a:t>
            </a:r>
            <a:endParaRPr/>
          </a:p>
        </p:txBody>
      </p:sp>
      <p:pic>
        <p:nvPicPr>
          <p:cNvPr id="75" name="Google Shape;75;p14"/>
          <p:cNvPicPr preferRelativeResize="0"/>
          <p:nvPr/>
        </p:nvPicPr>
        <p:blipFill>
          <a:blip r:embed="rId3">
            <a:alphaModFix/>
          </a:blip>
          <a:stretch>
            <a:fillRect/>
          </a:stretch>
        </p:blipFill>
        <p:spPr>
          <a:xfrm>
            <a:off x="1048638" y="1713325"/>
            <a:ext cx="7046723" cy="34301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3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Play ATARI Games</a:t>
            </a:r>
            <a:endParaRPr/>
          </a:p>
        </p:txBody>
      </p:sp>
      <p:pic>
        <p:nvPicPr>
          <p:cNvPr descr="Google DeepMind created an artificial intelligence program using deep reinforcement learning that plays Atari games and improves itself to a superhuman level. It is capable of playing many Atari games and uses a combination of deep artificial neural networks and reinforcement learning. After presenting their initial results with the algorithm, Google almost immediately acquired the company for several hundred million dollars, hence the name Google DeepMind. Please enjoy the footage and let me know if you have any questions regarding deep learning!&#10;&#10;______________________&#10;&#10;Recommended for you:&#10;1. How DeepMind's AlphaGo Defeated Lee Sedol - https://www.youtube.com/watch?v=a-ovvd_ZrmA&amp;index=58&amp;list=PLujxSBD-JXgnqDD1n-V30pKtp6Q886x7e&#10;2. How DeepMind Conquered Go With Deep Learning (AlphaGo) - https://www.youtube.com/watch?v=IFmj5M5Q5jg&amp;index=42&amp;list=PLujxSBD-JXgnqDD1n-V30pKtp6Q886x7e&#10;3. Google DeepMind's Deep Q-Learning &amp; Superhuman Atari Gameplays - &#10;https://www.youtube.com/watch?v=Ih8EfvOzBOY&amp;index=14&amp;list=PLujxSBD-JXgnqDD1n-V30pKtp6Q886x7e&#10;&#10;Subscribe if you would like to see more content like this: http://www.youtube.com/subscription_center?add_user=keeroyz&#10;&#10;- Original DeepMind code: https://sites.google.com/a/deepmind.com/dqn/&#10;&#10;- Ilya Kuzovkin's fork with visualization:&#10;https://github.com/kuz/DeepMind-Atari-Deep-Q-Learner&#10;&#10;- This patch fixes the visualization when reloading a pre-trained network. The window will appear after the first evaluation batch is done (typically a few minutes):&#10;http://cg.tuwien.ac.at/~zsolnai/wp/wp-content/uploads/2015/03/train_agent.patch&#10;&#10;- This configuration file will run Ilya Kuzovkin's version with less than 1GB of VRAM:&#10;http://cg.tuwien.ac.at/~zsolnai/wp/wp-content/uploads/2015/03/run_gpu&#10;&#10;- The original Nature paper on this deep learning technique is available here:&#10;http://www.nature.com/nature/journal/v518/n7540/full/nature14236.html&#10;&#10;- And some mirrors that are not behind a paywall:&#10;http://www.cs.swarthmore.edu/~meeden/cs63/s15/nature15b.pdf&#10;http://diyhpl.us/~nmz787/pdf/Human-level_control_through_deep_reinforcement_learning.pdf&#10;&#10;Web → https://cg.tuwien.ac.at/~zsolnai/&#10;Twitter → https://twitter.com/karoly_zsolnai" id="183" name="Google Shape;183;p32" title="Google DeepMind's Deep Q-learning playing Atari Breakout">
            <a:hlinkClick r:id="rId3"/>
          </p:cNvPr>
          <p:cNvPicPr preferRelativeResize="0"/>
          <p:nvPr/>
        </p:nvPicPr>
        <p:blipFill>
          <a:blip r:embed="rId4">
            <a:alphaModFix/>
          </a:blip>
          <a:stretch>
            <a:fillRect/>
          </a:stretch>
        </p:blipFill>
        <p:spPr>
          <a:xfrm>
            <a:off x="2312712" y="1754575"/>
            <a:ext cx="4518575" cy="33889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Play Board Games</a:t>
            </a:r>
            <a:endParaRPr/>
          </a:p>
        </p:txBody>
      </p:sp>
      <p:pic>
        <p:nvPicPr>
          <p:cNvPr id="189" name="Google Shape;189;p33"/>
          <p:cNvPicPr preferRelativeResize="0"/>
          <p:nvPr/>
        </p:nvPicPr>
        <p:blipFill>
          <a:blip r:embed="rId3">
            <a:alphaModFix/>
          </a:blip>
          <a:stretch>
            <a:fillRect/>
          </a:stretch>
        </p:blipFill>
        <p:spPr>
          <a:xfrm>
            <a:off x="2093025" y="1764775"/>
            <a:ext cx="4957950" cy="33787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Image Generation</a:t>
            </a:r>
            <a:endParaRPr/>
          </a:p>
        </p:txBody>
      </p:sp>
      <p:pic>
        <p:nvPicPr>
          <p:cNvPr id="195" name="Google Shape;195;p34"/>
          <p:cNvPicPr preferRelativeResize="0"/>
          <p:nvPr/>
        </p:nvPicPr>
        <p:blipFill>
          <a:blip r:embed="rId3">
            <a:alphaModFix/>
          </a:blip>
          <a:stretch>
            <a:fillRect/>
          </a:stretch>
        </p:blipFill>
        <p:spPr>
          <a:xfrm>
            <a:off x="10950" y="1721173"/>
            <a:ext cx="9143999" cy="342232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Music Generation</a:t>
            </a:r>
            <a:endParaRPr/>
          </a:p>
        </p:txBody>
      </p:sp>
      <p:pic>
        <p:nvPicPr>
          <p:cNvPr id="201" name="Google Shape;201;p35"/>
          <p:cNvPicPr preferRelativeResize="0"/>
          <p:nvPr/>
        </p:nvPicPr>
        <p:blipFill>
          <a:blip r:embed="rId3">
            <a:alphaModFix/>
          </a:blip>
          <a:stretch>
            <a:fillRect/>
          </a:stretch>
        </p:blipFill>
        <p:spPr>
          <a:xfrm>
            <a:off x="58425" y="2192750"/>
            <a:ext cx="9027152" cy="29507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Drawing</a:t>
            </a:r>
            <a:endParaRPr/>
          </a:p>
        </p:txBody>
      </p:sp>
      <p:pic>
        <p:nvPicPr>
          <p:cNvPr id="207" name="Google Shape;207;p36"/>
          <p:cNvPicPr preferRelativeResize="0"/>
          <p:nvPr/>
        </p:nvPicPr>
        <p:blipFill>
          <a:blip r:embed="rId3">
            <a:alphaModFix/>
          </a:blip>
          <a:stretch>
            <a:fillRect/>
          </a:stretch>
        </p:blipFill>
        <p:spPr>
          <a:xfrm>
            <a:off x="1667588" y="1818574"/>
            <a:ext cx="5808825" cy="33249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Finding Tiny Faces</a:t>
            </a:r>
            <a:endParaRPr/>
          </a:p>
        </p:txBody>
      </p:sp>
      <p:pic>
        <p:nvPicPr>
          <p:cNvPr id="213" name="Google Shape;213;p37"/>
          <p:cNvPicPr preferRelativeResize="0"/>
          <p:nvPr/>
        </p:nvPicPr>
        <p:blipFill>
          <a:blip r:embed="rId3">
            <a:alphaModFix/>
          </a:blip>
          <a:stretch>
            <a:fillRect/>
          </a:stretch>
        </p:blipFill>
        <p:spPr>
          <a:xfrm>
            <a:off x="1595176" y="1799225"/>
            <a:ext cx="5953651" cy="33442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Google Duplex</a:t>
            </a:r>
            <a:endParaRPr/>
          </a:p>
        </p:txBody>
      </p:sp>
      <p:pic>
        <p:nvPicPr>
          <p:cNvPr id="219" name="Google Shape;219;p38" title="Google Duplex Demo from Google IO 2018">
            <a:hlinkClick r:id="rId3"/>
          </p:cNvPr>
          <p:cNvPicPr preferRelativeResize="0"/>
          <p:nvPr/>
        </p:nvPicPr>
        <p:blipFill>
          <a:blip r:embed="rId4">
            <a:alphaModFix/>
          </a:blip>
          <a:stretch>
            <a:fillRect/>
          </a:stretch>
        </p:blipFill>
        <p:spPr>
          <a:xfrm>
            <a:off x="2326425" y="1775125"/>
            <a:ext cx="4491150" cy="33683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Image Inpainting</a:t>
            </a:r>
            <a:endParaRPr/>
          </a:p>
        </p:txBody>
      </p:sp>
      <p:pic>
        <p:nvPicPr>
          <p:cNvPr id="225" name="Google Shape;225;p39"/>
          <p:cNvPicPr preferRelativeResize="0"/>
          <p:nvPr/>
        </p:nvPicPr>
        <p:blipFill>
          <a:blip r:embed="rId3">
            <a:alphaModFix/>
          </a:blip>
          <a:stretch>
            <a:fillRect/>
          </a:stretch>
        </p:blipFill>
        <p:spPr>
          <a:xfrm>
            <a:off x="1252900" y="1789675"/>
            <a:ext cx="6638199" cy="33538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4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Image Outpainting</a:t>
            </a:r>
            <a:endParaRPr/>
          </a:p>
        </p:txBody>
      </p:sp>
      <p:pic>
        <p:nvPicPr>
          <p:cNvPr id="231" name="Google Shape;231;p40"/>
          <p:cNvPicPr preferRelativeResize="0"/>
          <p:nvPr/>
        </p:nvPicPr>
        <p:blipFill>
          <a:blip r:embed="rId3">
            <a:alphaModFix/>
          </a:blip>
          <a:stretch>
            <a:fillRect/>
          </a:stretch>
        </p:blipFill>
        <p:spPr>
          <a:xfrm>
            <a:off x="2839113" y="1769100"/>
            <a:ext cx="3465774" cy="3374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4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Eye-opener</a:t>
            </a:r>
            <a:endParaRPr/>
          </a:p>
        </p:txBody>
      </p:sp>
      <p:pic>
        <p:nvPicPr>
          <p:cNvPr id="237" name="Google Shape;237;p41"/>
          <p:cNvPicPr preferRelativeResize="0"/>
          <p:nvPr/>
        </p:nvPicPr>
        <p:blipFill>
          <a:blip r:embed="rId3">
            <a:alphaModFix/>
          </a:blip>
          <a:stretch>
            <a:fillRect/>
          </a:stretch>
        </p:blipFill>
        <p:spPr>
          <a:xfrm>
            <a:off x="1271400" y="1787075"/>
            <a:ext cx="6601199" cy="33564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Artificial Neural Network - Deep Learning</a:t>
            </a:r>
            <a:endParaRPr/>
          </a:p>
        </p:txBody>
      </p:sp>
      <p:pic>
        <p:nvPicPr>
          <p:cNvPr id="81" name="Google Shape;81;p15"/>
          <p:cNvPicPr preferRelativeResize="0"/>
          <p:nvPr/>
        </p:nvPicPr>
        <p:blipFill>
          <a:blip r:embed="rId3">
            <a:alphaModFix/>
          </a:blip>
          <a:stretch>
            <a:fillRect/>
          </a:stretch>
        </p:blipFill>
        <p:spPr>
          <a:xfrm>
            <a:off x="2289238" y="1760350"/>
            <a:ext cx="4565525" cy="33831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4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Raindrop Removal from a Single Image</a:t>
            </a:r>
            <a:endParaRPr/>
          </a:p>
        </p:txBody>
      </p:sp>
      <p:pic>
        <p:nvPicPr>
          <p:cNvPr id="243" name="Google Shape;243;p42"/>
          <p:cNvPicPr preferRelativeResize="0"/>
          <p:nvPr/>
        </p:nvPicPr>
        <p:blipFill>
          <a:blip r:embed="rId3">
            <a:alphaModFix/>
          </a:blip>
          <a:stretch>
            <a:fillRect/>
          </a:stretch>
        </p:blipFill>
        <p:spPr>
          <a:xfrm>
            <a:off x="2915950" y="1769550"/>
            <a:ext cx="3312100" cy="33739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4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Design Dental Crowns</a:t>
            </a:r>
            <a:endParaRPr/>
          </a:p>
        </p:txBody>
      </p:sp>
      <p:pic>
        <p:nvPicPr>
          <p:cNvPr id="249" name="Google Shape;249;p43"/>
          <p:cNvPicPr preferRelativeResize="0"/>
          <p:nvPr/>
        </p:nvPicPr>
        <p:blipFill>
          <a:blip r:embed="rId3">
            <a:alphaModFix/>
          </a:blip>
          <a:stretch>
            <a:fillRect/>
          </a:stretch>
        </p:blipFill>
        <p:spPr>
          <a:xfrm>
            <a:off x="1343250" y="1775125"/>
            <a:ext cx="6457499" cy="33683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4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Learning Lip Sync from Audio</a:t>
            </a:r>
            <a:endParaRPr/>
          </a:p>
        </p:txBody>
      </p:sp>
      <p:pic>
        <p:nvPicPr>
          <p:cNvPr descr="Synthesizing Obama: Learning Lip Sync from Audio&#10;Supasorn Suwajanakorn, Steven M. Seitz, Ira Kemelmacher-Shlizerman&#10;SIGGRAPH 2017&#10;&#10;Full Video: https://www.youtube.com/watch?v=9Yq67CjDqvw&#10;&#10;Given audio of President Barack Obama, we synthesize a high quality video of him speaking with accurate lip sync, composited into a target video clip. Trained on many hours of his weekly address footage, a recurrent neural network learns the mapping from raw audio features to mouth shapes. Given the mouth shape at each time instant, we synthesize high quality mouth texture, and composite it with proper 3D pose matching to change what he appears to be saying in a target video to match the input audio track&#10;&#10;http://grail.cs.washington.edu/projects/AudioToObama/" id="255" name="Google Shape;255;p44" title="Teaser -- Synthesizing Obama: Learning Lip Sync from Audio">
            <a:hlinkClick r:id="rId3"/>
          </p:cNvPr>
          <p:cNvPicPr preferRelativeResize="0"/>
          <p:nvPr/>
        </p:nvPicPr>
        <p:blipFill>
          <a:blip r:embed="rId4">
            <a:alphaModFix/>
          </a:blip>
          <a:stretch>
            <a:fillRect/>
          </a:stretch>
        </p:blipFill>
        <p:spPr>
          <a:xfrm>
            <a:off x="2312726" y="1754575"/>
            <a:ext cx="4518550" cy="33889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4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Move Mirror</a:t>
            </a:r>
            <a:endParaRPr/>
          </a:p>
        </p:txBody>
      </p:sp>
      <p:pic>
        <p:nvPicPr>
          <p:cNvPr descr="Move Mirror lets you explore pictures in a fun new way, just by moving around. Try it out at https://g.co/movemirror&#10;&#10;Move Mirror was a collaborative effort by PAIR, Research, and Creative Lab teams at Google and friends at Use All Five. It was made using PoseNet and TensorFlow.js.&#10;&#10;Music Credits&#10;Artist: Matt Sofo ft. Coco&#10;Licensed by: So Solid Records &amp; Cooking Vinyl Publishing Australia" id="261" name="Google Shape;261;p45" title="AI Experiments: Move Mirror">
            <a:hlinkClick r:id="rId3"/>
          </p:cNvPr>
          <p:cNvPicPr preferRelativeResize="0"/>
          <p:nvPr/>
        </p:nvPicPr>
        <p:blipFill>
          <a:blip r:embed="rId4">
            <a:alphaModFix/>
          </a:blip>
          <a:stretch>
            <a:fillRect/>
          </a:stretch>
        </p:blipFill>
        <p:spPr>
          <a:xfrm>
            <a:off x="2343425" y="1800625"/>
            <a:ext cx="4457174" cy="33428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4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Everybody dance now!</a:t>
            </a:r>
            <a:endParaRPr/>
          </a:p>
        </p:txBody>
      </p:sp>
      <p:pic>
        <p:nvPicPr>
          <p:cNvPr descr="Full paper - https://arxiv.org/pdf/1808.07371.pdf&#10;&#10;Website - https://carolineec.github.io/everybody_dance_now/" id="267" name="Google Shape;267;p46" title="Everybody Dance Now">
            <a:hlinkClick r:id="rId3"/>
          </p:cNvPr>
          <p:cNvPicPr preferRelativeResize="0"/>
          <p:nvPr/>
        </p:nvPicPr>
        <p:blipFill>
          <a:blip r:embed="rId4">
            <a:alphaModFix/>
          </a:blip>
          <a:stretch>
            <a:fillRect/>
          </a:stretch>
        </p:blipFill>
        <p:spPr>
          <a:xfrm>
            <a:off x="2332487" y="1784225"/>
            <a:ext cx="4479025" cy="33592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4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Play Dota 2</a:t>
            </a:r>
            <a:endParaRPr/>
          </a:p>
        </p:txBody>
      </p:sp>
      <p:pic>
        <p:nvPicPr>
          <p:cNvPr descr="OpenAi vs CHINA-Star - Ti8 OpenAi ShowMatch - The International 2018 | Ti8 Dota 2 Highlights&#10;&#10;Earn Money with item Dota 2: http://bit.ly/2wbn1WH&#10;&#10;Watch LIVE on: https://www.twitch.tv/dota2ti&#10;&#10;The International 2018 is the concluding tournament of the Dota Pro Circuit and the eighth annual edition of The International. The tournament will be held on Canadian soil for the first time, as it moves to the Rogers Arena in Vancouver, Canada.&#10;&#10;Welcome to Dota 2 FA channel. You can see Dota 2 Live on Dota 2 FA channel. Dota 2 FA channel will make dota 2 highlights from major tournaments, Dota 2 gameplay, videos with pro Dota 2 players and many other interesting Dota 2 movies. Remember to subscribe to be notified when we release new Dota 2 videos! Dota 2 FA channel with daily dota clip ABED, Miracle, MidOne, Dendi Pudge, SumiYa Invoker, W33, Ana, TNC pro team, Tnc Kuku, Tnc Raven,….&#10;&#10;Dota 2 WTF: https://goo.gl/5SyBvs &#10;Top Gamer Dota 2: https://goo.gl/3ge6SY&#10;Abed 10K MMR: https://goo.gl/eW3Zaz&#10;TNC Raven: https://goo.gl/bZrBp8&#10;Miracle- Dota 2: https://goo.gl/Pmjomc&#10;Arteezy Dota 2: https://goo.gl/C2U71V&#10;SumiYa Invoker: https://goo.gl/Fu7cPL&#10;Midone 10K: https://goo.gl/fbnwKE&#10;&#10;Follow me:&#10;Blog: https://dota2fawtf.blogspot.com/&#10;Facebook: https://www.facebook.com/dota2fa/&#10;Twitter: https://twitter.com/DotaFa&#10;Google+ : https://goo.gl/RKAsCv&#10;&#10;#dota2 #dota2live #dotafa #dota2fa #dota2highlights#ti8#TNC" id="273" name="Google Shape;273;p47" title="OpenAi vs CHINA-Star - Ti8 OpenAi ShowMatch - The International 2018 | Ti8 Dota 2 Highlights">
            <a:hlinkClick r:id="rId3"/>
          </p:cNvPr>
          <p:cNvPicPr preferRelativeResize="0"/>
          <p:nvPr/>
        </p:nvPicPr>
        <p:blipFill>
          <a:blip r:embed="rId4">
            <a:alphaModFix/>
          </a:blip>
          <a:stretch>
            <a:fillRect/>
          </a:stretch>
        </p:blipFill>
        <p:spPr>
          <a:xfrm>
            <a:off x="2339250" y="1794375"/>
            <a:ext cx="4465500" cy="33491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48"/>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Automatic Image Tagging</a:t>
            </a:r>
            <a:endParaRPr/>
          </a:p>
        </p:txBody>
      </p:sp>
      <p:pic>
        <p:nvPicPr>
          <p:cNvPr id="87" name="Google Shape;87;p16"/>
          <p:cNvPicPr preferRelativeResize="0"/>
          <p:nvPr/>
        </p:nvPicPr>
        <p:blipFill>
          <a:blip r:embed="rId3">
            <a:alphaModFix/>
          </a:blip>
          <a:stretch>
            <a:fillRect/>
          </a:stretch>
        </p:blipFill>
        <p:spPr>
          <a:xfrm>
            <a:off x="1584800" y="1760150"/>
            <a:ext cx="5996323" cy="3383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Speech to Text</a:t>
            </a:r>
            <a:endParaRPr/>
          </a:p>
        </p:txBody>
      </p:sp>
      <p:pic>
        <p:nvPicPr>
          <p:cNvPr id="93" name="Google Shape;93;p17"/>
          <p:cNvPicPr preferRelativeResize="0"/>
          <p:nvPr/>
        </p:nvPicPr>
        <p:blipFill>
          <a:blip r:embed="rId3">
            <a:alphaModFix/>
          </a:blip>
          <a:stretch>
            <a:fillRect/>
          </a:stretch>
        </p:blipFill>
        <p:spPr>
          <a:xfrm>
            <a:off x="1508475" y="1752850"/>
            <a:ext cx="6148950" cy="3390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Page Ranking</a:t>
            </a:r>
            <a:endParaRPr/>
          </a:p>
        </p:txBody>
      </p:sp>
      <p:pic>
        <p:nvPicPr>
          <p:cNvPr id="99" name="Google Shape;99;p18"/>
          <p:cNvPicPr preferRelativeResize="0"/>
          <p:nvPr/>
        </p:nvPicPr>
        <p:blipFill>
          <a:blip r:embed="rId3">
            <a:alphaModFix/>
          </a:blip>
          <a:stretch>
            <a:fillRect/>
          </a:stretch>
        </p:blipFill>
        <p:spPr>
          <a:xfrm>
            <a:off x="1572113" y="1767450"/>
            <a:ext cx="5999774" cy="3376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Auto Reply</a:t>
            </a:r>
            <a:endParaRPr/>
          </a:p>
        </p:txBody>
      </p:sp>
      <p:pic>
        <p:nvPicPr>
          <p:cNvPr id="105" name="Google Shape;105;p19"/>
          <p:cNvPicPr preferRelativeResize="0"/>
          <p:nvPr/>
        </p:nvPicPr>
        <p:blipFill>
          <a:blip r:embed="rId3">
            <a:alphaModFix/>
          </a:blip>
          <a:stretch>
            <a:fillRect/>
          </a:stretch>
        </p:blipFill>
        <p:spPr>
          <a:xfrm>
            <a:off x="1565637" y="1760150"/>
            <a:ext cx="6012726" cy="3383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Image Captioning</a:t>
            </a:r>
            <a:endParaRPr/>
          </a:p>
        </p:txBody>
      </p:sp>
      <p:pic>
        <p:nvPicPr>
          <p:cNvPr id="111" name="Google Shape;111;p20"/>
          <p:cNvPicPr preferRelativeResize="0"/>
          <p:nvPr/>
        </p:nvPicPr>
        <p:blipFill>
          <a:blip r:embed="rId3">
            <a:alphaModFix/>
          </a:blip>
          <a:stretch>
            <a:fillRect/>
          </a:stretch>
        </p:blipFill>
        <p:spPr>
          <a:xfrm>
            <a:off x="2313925" y="1752850"/>
            <a:ext cx="4516150" cy="33906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Estimate solar savings potential</a:t>
            </a:r>
            <a:endParaRPr/>
          </a:p>
        </p:txBody>
      </p:sp>
      <p:pic>
        <p:nvPicPr>
          <p:cNvPr id="117" name="Google Shape;117;p21"/>
          <p:cNvPicPr preferRelativeResize="0"/>
          <p:nvPr/>
        </p:nvPicPr>
        <p:blipFill>
          <a:blip r:embed="rId3">
            <a:alphaModFix/>
          </a:blip>
          <a:stretch>
            <a:fillRect/>
          </a:stretch>
        </p:blipFill>
        <p:spPr>
          <a:xfrm>
            <a:off x="372475" y="1731700"/>
            <a:ext cx="8399051" cy="33681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